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3"/>
  </p:notesMasterIdLst>
  <p:handoutMasterIdLst>
    <p:handoutMasterId r:id="rId54"/>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95" r:id="rId42"/>
    <p:sldId id="396" r:id="rId43"/>
    <p:sldId id="397" r:id="rId44"/>
    <p:sldId id="355" r:id="rId45"/>
    <p:sldId id="335" r:id="rId46"/>
    <p:sldId id="372" r:id="rId47"/>
    <p:sldId id="384" r:id="rId48"/>
    <p:sldId id="378" r:id="rId49"/>
    <p:sldId id="380" r:id="rId50"/>
    <p:sldId id="379" r:id="rId51"/>
    <p:sldId id="326" r:id="rId5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 want to analyze networks which have variable delays</a:t>
            </a:r>
          </a:p>
          <a:p>
            <a:r>
              <a:rPr lang="en-US" dirty="0" smtClean="0"/>
              <a:t>Linear continuous delay function</a:t>
            </a:r>
          </a:p>
          <a:p>
            <a:r>
              <a:rPr lang="en-US" dirty="0" smtClean="0"/>
              <a:t>Just mention talk</a:t>
            </a:r>
            <a:r>
              <a:rPr lang="en-US" baseline="0" dirty="0" smtClean="0"/>
              <a:t> here about the periodicity and the requirement that the delay profile be periodic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49</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50</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51</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2"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35.png"/><Relationship Id="rId6" Type="http://schemas.openxmlformats.org/officeDocument/2006/relationships/image" Target="../media/image360.png"/><Relationship Id="rId5" Type="http://schemas.openxmlformats.org/officeDocument/2006/relationships/image" Target="../media/image350.png"/><Relationship Id="rId10" Type="http://schemas.openxmlformats.org/officeDocument/2006/relationships/image" Target="../media/image34.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 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14039" y="5672842"/>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3614039" y="5672842"/>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264" t="5185" r="8264" b="4939"/>
          <a:stretch/>
        </p:blipFill>
        <p:spPr>
          <a:xfrm>
            <a:off x="1647444" y="1905000"/>
            <a:ext cx="5867400" cy="4767263"/>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79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14709" t="9056" r="14677" b="18496"/>
          <a:stretch/>
        </p:blipFill>
        <p:spPr>
          <a:xfrm>
            <a:off x="6705600" y="990600"/>
            <a:ext cx="2057400" cy="1592826"/>
          </a:xfrm>
          <a:prstGeom prst="rect">
            <a:avLst/>
          </a:prstGeom>
          <a:ln>
            <a:noFill/>
          </a:ln>
          <a:effectLst>
            <a:outerShdw blurRad="292100" dist="139700" dir="2700000" algn="tl" rotWithShape="0">
              <a:srgbClr val="333333">
                <a:alpha val="65000"/>
              </a:srgbClr>
            </a:outerShdw>
          </a:effectLst>
        </p:spPr>
      </p:pic>
      <p:sp>
        <p:nvSpPr>
          <p:cNvPr id="3" name="Isosceles Triangle 2"/>
          <p:cNvSpPr/>
          <p:nvPr/>
        </p:nvSpPr>
        <p:spPr>
          <a:xfrm rot="16200000">
            <a:off x="5390043" y="1267869"/>
            <a:ext cx="1592826" cy="1038288"/>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5458" y="4121180"/>
            <a:ext cx="3424881"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61" y="1532194"/>
            <a:ext cx="3430935" cy="25889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458" y="1536762"/>
            <a:ext cx="3424880" cy="25844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58" y="4121181"/>
            <a:ext cx="342488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cxnSp>
        <p:nvCxnSpPr>
          <p:cNvPr id="17" name="Straight Arrow Connector 16"/>
          <p:cNvCxnSpPr/>
          <p:nvPr/>
        </p:nvCxnSpPr>
        <p:spPr>
          <a:xfrm>
            <a:off x="4800600" y="38862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flipH="1">
            <a:off x="6096000" y="39624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1366518" y="3900203"/>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flipH="1">
            <a:off x="2661918" y="3976403"/>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14213" t="12060" r="21370" b="21544"/>
          <a:stretch/>
        </p:blipFill>
        <p:spPr>
          <a:xfrm>
            <a:off x="7183492" y="1729422"/>
            <a:ext cx="1981198" cy="1540932"/>
          </a:xfrm>
          <a:prstGeom prst="rect">
            <a:avLst/>
          </a:prstGeom>
          <a:ln>
            <a:noFill/>
          </a:ln>
          <a:effectLst>
            <a:outerShdw blurRad="292100" dist="139700" dir="2700000" algn="tl" rotWithShape="0">
              <a:srgbClr val="333333">
                <a:alpha val="65000"/>
              </a:srgbClr>
            </a:outerShdw>
          </a:effectLst>
        </p:spPr>
      </p:pic>
      <p:sp>
        <p:nvSpPr>
          <p:cNvPr id="24" name="Isosceles Triangle 23"/>
          <p:cNvSpPr/>
          <p:nvPr/>
        </p:nvSpPr>
        <p:spPr>
          <a:xfrm rot="16200000">
            <a:off x="5865831" y="1952691"/>
            <a:ext cx="1540931" cy="1094394"/>
          </a:xfrm>
          <a:prstGeom prst="triangl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39" y="4186931"/>
            <a:ext cx="3506049"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73" y="1541262"/>
            <a:ext cx="3506049"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938" y="1541262"/>
            <a:ext cx="3506049"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673" y="4186931"/>
            <a:ext cx="3506049"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cxnSp>
        <p:nvCxnSpPr>
          <p:cNvPr id="9" name="Straight Arrow Connector 8"/>
          <p:cNvCxnSpPr/>
          <p:nvPr/>
        </p:nvCxnSpPr>
        <p:spPr>
          <a:xfrm>
            <a:off x="1447800" y="4000500"/>
            <a:ext cx="0" cy="4572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H="1">
            <a:off x="2819400" y="4038600"/>
            <a:ext cx="1295400" cy="381000"/>
          </a:xfrm>
          <a:prstGeom prst="straightConnector1">
            <a:avLst/>
          </a:prstGeom>
          <a:ln w="19050">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4928424" y="4007602"/>
            <a:ext cx="0" cy="4572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12" name="Straight Arrow Connector 11"/>
          <p:cNvCxnSpPr/>
          <p:nvPr/>
        </p:nvCxnSpPr>
        <p:spPr>
          <a:xfrm flipH="1">
            <a:off x="6300024" y="4045702"/>
            <a:ext cx="1295400" cy="381000"/>
          </a:xfrm>
          <a:prstGeom prst="straightConnector1">
            <a:avLst/>
          </a:prstGeom>
          <a:ln w="19050">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8"/>
                <a:stretch>
                  <a:fillRect t="-258" b="-129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p:grpSp>
        <p:nvGrpSpPr>
          <p:cNvPr id="20" name="Group 19"/>
          <p:cNvGrpSpPr/>
          <p:nvPr/>
        </p:nvGrpSpPr>
        <p:grpSpPr>
          <a:xfrm>
            <a:off x="3705989" y="762000"/>
            <a:ext cx="4681996" cy="2828456"/>
            <a:chOff x="3705989" y="762000"/>
            <a:chExt cx="4681996" cy="2828456"/>
          </a:xfrm>
        </p:grpSpPr>
        <p:grpSp>
          <p:nvGrpSpPr>
            <p:cNvPr id="19" name="Group 18"/>
            <p:cNvGrpSpPr/>
            <p:nvPr/>
          </p:nvGrpSpPr>
          <p:grpSpPr>
            <a:xfrm>
              <a:off x="3705989" y="762000"/>
              <a:ext cx="4681996" cy="2828456"/>
              <a:chOff x="3705989" y="762000"/>
              <a:chExt cx="4681996" cy="2828456"/>
            </a:xfrm>
          </p:grpSpPr>
          <p:grpSp>
            <p:nvGrpSpPr>
              <p:cNvPr id="28" name="Group 27"/>
              <p:cNvGrpSpPr/>
              <p:nvPr/>
            </p:nvGrpSpPr>
            <p:grpSpPr>
              <a:xfrm>
                <a:off x="3705989" y="762000"/>
                <a:ext cx="4681996" cy="2828456"/>
                <a:chOff x="3705989" y="762000"/>
                <a:chExt cx="4681996" cy="2828456"/>
              </a:xfrm>
            </p:grpSpPr>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l="7638" t="5382" r="7497" b="4021"/>
                <a:stretch/>
              </p:blipFill>
              <p:spPr>
                <a:xfrm>
                  <a:off x="4876800" y="762000"/>
                  <a:ext cx="3511185" cy="2828456"/>
                </a:xfrm>
                <a:prstGeom prst="rect">
                  <a:avLst/>
                </a:prstGeom>
              </p:spPr>
            </p:pic>
            <p:cxnSp>
              <p:nvCxnSpPr>
                <p:cNvPr id="9" name="Straight Connector 8"/>
                <p:cNvCxnSpPr/>
                <p:nvPr/>
              </p:nvCxnSpPr>
              <p:spPr>
                <a:xfrm flipV="1">
                  <a:off x="6324600" y="1676400"/>
                  <a:ext cx="0" cy="17526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6781800" y="1691322"/>
                  <a:ext cx="0" cy="173767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6357346" y="868679"/>
                      <a:ext cx="3917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357346" y="868679"/>
                      <a:ext cx="391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75692" y="958333"/>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75692" y="958333"/>
                      <a:ext cx="458202" cy="369332"/>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p:cNvCxnSpPr/>
                <p:nvPr/>
              </p:nvCxnSpPr>
              <p:spPr>
                <a:xfrm flipH="1">
                  <a:off x="4953000" y="1516072"/>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383911" y="1291493"/>
                      <a:ext cx="6504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𝑏𝑤</m:t>
                                </m:r>
                              </m:e>
                              <m:sub>
                                <m:r>
                                  <a:rPr lang="en-US" i="1">
                                    <a:latin typeface="Cambria Math" panose="02040503050406030204" pitchFamily="18" charset="0"/>
                                  </a:rPr>
                                  <m:t>𝑛</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3911" y="1291493"/>
                      <a:ext cx="650499" cy="369332"/>
                    </a:xfrm>
                    <a:prstGeom prst="rect">
                      <a:avLst/>
                    </a:prstGeom>
                    <a:blipFill>
                      <a:blip r:embed="rId6"/>
                      <a:stretch>
                        <a:fillRect/>
                      </a:stretch>
                    </a:blipFill>
                  </p:spPr>
                  <p:txBody>
                    <a:bodyPr/>
                    <a:lstStyle/>
                    <a:p>
                      <a:r>
                        <a:rPr lang="en-US">
                          <a:noFill/>
                        </a:rPr>
                        <a:t> </a:t>
                      </a:r>
                    </a:p>
                  </p:txBody>
                </p:sp>
              </mc:Fallback>
            </mc:AlternateContent>
            <p:cxnSp>
              <p:nvCxnSpPr>
                <p:cNvPr id="26" name="Straight Connector 25"/>
                <p:cNvCxnSpPr/>
                <p:nvPr/>
              </p:nvCxnSpPr>
              <p:spPr>
                <a:xfrm flipH="1">
                  <a:off x="4953000" y="3011378"/>
                  <a:ext cx="304800"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3705989" y="2806171"/>
                      <a:ext cx="13393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705989" y="2806171"/>
                      <a:ext cx="1339341" cy="391582"/>
                    </a:xfrm>
                    <a:prstGeom prst="rect">
                      <a:avLst/>
                    </a:prstGeom>
                    <a:blipFill>
                      <a:blip r:embed="rId7"/>
                      <a:stretch>
                        <a:fillRect b="-9231"/>
                      </a:stretch>
                    </a:blipFill>
                  </p:spPr>
                  <p:txBody>
                    <a:bodyPr/>
                    <a:lstStyle/>
                    <a:p>
                      <a:r>
                        <a:rPr lang="en-US">
                          <a:noFill/>
                        </a:rPr>
                        <a:t> </a:t>
                      </a:r>
                    </a:p>
                  </p:txBody>
                </p:sp>
              </mc:Fallback>
            </mc:AlternateContent>
          </p:grpSp>
          <p:sp>
            <p:nvSpPr>
              <p:cNvPr id="12" name="Right Brace 11"/>
              <p:cNvSpPr/>
              <p:nvPr/>
            </p:nvSpPr>
            <p:spPr>
              <a:xfrm rot="16200000">
                <a:off x="6387683" y="1206082"/>
                <a:ext cx="331037" cy="45719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16" name="Right Brace 15"/>
            <p:cNvSpPr/>
            <p:nvPr/>
          </p:nvSpPr>
          <p:spPr>
            <a:xfrm rot="16200000">
              <a:off x="5603905" y="1406498"/>
              <a:ext cx="144473" cy="7467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143000"/>
                <a:ext cx="6446520" cy="4351337"/>
              </a:xfrm>
            </p:spPr>
            <p:txBody>
              <a:bodyPr>
                <a:normAutofit/>
              </a:bodyPr>
              <a:lstStyle/>
              <a:p>
                <a:r>
                  <a:rPr lang="en-US" sz="1600" dirty="0" smtClean="0"/>
                  <a:t>Given a profile describing delay in the network as a function of time, we can calculate its effect on a data profile:</a:t>
                </a:r>
                <a:r>
                  <a:rPr lang="en-US" sz="1600" dirty="0"/>
                  <a:t/>
                </a:r>
                <a:br>
                  <a:rPr lang="en-US" sz="1600" dirty="0"/>
                </a:br>
                <a14:m>
                  <m:oMath xmlns:m="http://schemas.openxmlformats.org/officeDocument/2006/math">
                    <m:r>
                      <a:rPr lang="en-US" sz="1600" i="1">
                        <a:latin typeface="Cambria Math" panose="02040503050406030204" pitchFamily="18" charset="0"/>
                      </a:rPr>
                      <m:t>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𝛿</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𝑡</m:t>
                            </m:r>
                          </m:e>
                        </m:d>
                      </m:e>
                    </m:d>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oMath>
                </a14:m>
                <a:endParaRPr lang="en-US" sz="1600" dirty="0" smtClean="0"/>
              </a:p>
              <a:p>
                <a:pPr lvl="1"/>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data’s profile which is being delayed, e.g. transiting a link</a:t>
                </a:r>
              </a:p>
              <a:p>
                <a:pPr lvl="1"/>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delay profile describing latency as a function of time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the received profile describing the data vs. time as it is received after being delayed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7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5" y="2895600"/>
            <a:ext cx="8468119" cy="3997960"/>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Content Placeholder 5"/>
          <p:cNvSpPr>
            <a:spLocks noGrp="1"/>
          </p:cNvSpPr>
          <p:nvPr>
            <p:ph idx="1"/>
          </p:nvPr>
        </p:nvSpPr>
        <p:spPr>
          <a:xfrm>
            <a:off x="946404" y="1828801"/>
            <a:ext cx="3625597" cy="4351337"/>
          </a:xfrm>
        </p:spPr>
        <p:txBody>
          <a:bodyPr>
            <a:normAutofit/>
          </a:bodyPr>
          <a:lstStyle/>
          <a:p>
            <a:r>
              <a:rPr lang="en-US" dirty="0" smtClean="0"/>
              <a:t>Iteratively analyze </a:t>
            </a:r>
            <a:r>
              <a:rPr lang="en-US" dirty="0" smtClean="0"/>
              <a:t>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a:t>
            </a:r>
            <a:r>
              <a:rPr lang="en-US" dirty="0" smtClean="0"/>
              <a:t>capacity of the profile</a:t>
            </a:r>
            <a:endParaRPr lang="en-US" dirty="0" smtClean="0"/>
          </a:p>
          <a:p>
            <a:r>
              <a:rPr lang="en-US" dirty="0" smtClean="0"/>
              <a:t>Handles interfering, independent flows</a:t>
            </a:r>
          </a:p>
          <a:p>
            <a:pPr lvl="1"/>
            <a:r>
              <a:rPr lang="en-US" dirty="0" smtClean="0"/>
              <a:t>E.g. two routed flows passing through the same router along different paths</a:t>
            </a:r>
            <a:endParaRPr lang="en-US" dirty="0"/>
          </a:p>
        </p:txBody>
      </p:sp>
      <p:sp>
        <p:nvSpPr>
          <p:cNvPr id="7" name="Content Placeholder 5"/>
          <p:cNvSpPr txBox="1">
            <a:spLocks/>
          </p:cNvSpPr>
          <p:nvPr/>
        </p:nvSpPr>
        <p:spPr>
          <a:xfrm>
            <a:off x="4589146" y="1794669"/>
            <a:ext cx="4554854" cy="44195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defTabSz="91440">
              <a:lnSpc>
                <a:spcPct val="100000"/>
              </a:lnSpc>
              <a:spcBef>
                <a:spcPts val="0"/>
              </a:spcBef>
              <a:spcAft>
                <a:spcPts val="0"/>
              </a:spcAft>
              <a:buNone/>
              <a:tabLst>
                <a:tab pos="0" algn="l"/>
              </a:tabLst>
            </a:pPr>
            <a:r>
              <a:rPr lang="en-US" sz="1500" b="1" dirty="0" smtClean="0"/>
              <a:t>analyze</a:t>
            </a:r>
            <a:r>
              <a:rPr lang="en-US" sz="1500" dirty="0" smtClean="0"/>
              <a:t>( profiles )</a:t>
            </a:r>
          </a:p>
          <a:p>
            <a:pPr marL="0" indent="0" defTabSz="91440">
              <a:lnSpc>
                <a:spcPct val="100000"/>
              </a:lnSpc>
              <a:spcBef>
                <a:spcPts val="0"/>
              </a:spcBef>
              <a:spcAft>
                <a:spcPts val="0"/>
              </a:spcAft>
              <a:buNone/>
              <a:tabLst>
                <a:tab pos="0" algn="l"/>
              </a:tabLst>
            </a:pPr>
            <a:r>
              <a:rPr lang="en-US" sz="1500" dirty="0"/>
              <a:t>	</a:t>
            </a:r>
            <a:r>
              <a:rPr lang="en-US" sz="1500" dirty="0" smtClean="0"/>
              <a:t>		profiles = </a:t>
            </a:r>
            <a:r>
              <a:rPr lang="en-US" sz="1500" b="1" dirty="0" smtClean="0"/>
              <a:t>sorted</a:t>
            </a:r>
            <a:r>
              <a:rPr lang="en-US" sz="1500" dirty="0" smtClean="0"/>
              <a:t>( profiles, priority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sender </a:t>
            </a:r>
            <a:r>
              <a:rPr lang="en-US" sz="1500" b="1" dirty="0" smtClean="0"/>
              <a:t>in </a:t>
            </a:r>
            <a:r>
              <a:rPr lang="en-US" sz="1500" dirty="0" smtClean="0"/>
              <a:t>profiles</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dirty="0" smtClean="0"/>
              <a:t> = </a:t>
            </a:r>
            <a:r>
              <a:rPr lang="en-US" sz="1500" i="1" dirty="0" err="1" smtClean="0"/>
              <a:t>list</a:t>
            </a:r>
            <a:r>
              <a:rPr lang="en-US" sz="1500" dirty="0" err="1" smtClean="0"/>
              <a:t>.</a:t>
            </a:r>
            <a:r>
              <a:rPr lang="en-US" sz="1500" b="1" dirty="0" err="1" smtClean="0"/>
              <a:t>empty</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required = sender</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receiver</a:t>
            </a:r>
            <a:r>
              <a:rPr lang="en-US" sz="1500" dirty="0" smtClean="0"/>
              <a:t> </a:t>
            </a:r>
            <a:r>
              <a:rPr lang="en-US" sz="1500" b="1" dirty="0" smtClean="0"/>
              <a:t>in </a:t>
            </a:r>
            <a:r>
              <a:rPr lang="en-US" sz="1500" dirty="0" err="1" smtClean="0"/>
              <a:t>sender.</a:t>
            </a:r>
            <a:r>
              <a:rPr lang="en-US" sz="1500" b="1" dirty="0" err="1" smtClean="0"/>
              <a:t>receivers</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route = </a:t>
            </a:r>
            <a:r>
              <a:rPr lang="en-US" sz="1500" b="1" dirty="0" err="1" smtClean="0"/>
              <a:t>getRoute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t>for</a:t>
            </a:r>
            <a:r>
              <a:rPr lang="en-US" sz="1500" dirty="0" smtClean="0"/>
              <a:t> </a:t>
            </a:r>
            <a:r>
              <a:rPr lang="en-US" sz="1500" i="1" dirty="0" smtClean="0"/>
              <a:t>node</a:t>
            </a:r>
            <a:r>
              <a:rPr lang="en-US" sz="1500" dirty="0" smtClean="0"/>
              <a:t> </a:t>
            </a:r>
            <a:r>
              <a:rPr lang="en-US" sz="1500" b="1" dirty="0" smtClean="0"/>
              <a:t>in</a:t>
            </a:r>
            <a:r>
              <a:rPr lang="en-US" sz="1500" dirty="0" smtClean="0"/>
              <a:t> route</a:t>
            </a:r>
          </a:p>
          <a:p>
            <a:pPr marL="0" indent="0" defTabSz="91440">
              <a:lnSpc>
                <a:spcPct val="100000"/>
              </a:lnSpc>
              <a:spcBef>
                <a:spcPts val="0"/>
              </a:spcBef>
              <a:spcAft>
                <a:spcPts val="0"/>
              </a:spcAft>
              <a:buNone/>
              <a:tabLst>
                <a:tab pos="0" algn="l"/>
              </a:tabLst>
            </a:pPr>
            <a:r>
              <a:rPr lang="en-US" sz="1500" dirty="0" smtClean="0"/>
              <a:t>									provided = </a:t>
            </a:r>
            <a:r>
              <a:rPr lang="en-US" sz="1500" dirty="0" err="1" smtClean="0"/>
              <a:t>node.</a:t>
            </a:r>
            <a:r>
              <a:rPr lang="en-US" sz="1500" b="1" dirty="0" err="1" smtClean="0"/>
              <a:t>provided</a:t>
            </a:r>
            <a:r>
              <a:rPr lang="en-US" sz="1500" dirty="0" smtClean="0"/>
              <a:t>()</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CALCULATE</a:t>
            </a:r>
          </a:p>
          <a:p>
            <a:pPr marL="0" indent="0" defTabSz="91440">
              <a:lnSpc>
                <a:spcPct val="100000"/>
              </a:lnSpc>
              <a:spcBef>
                <a:spcPts val="0"/>
              </a:spcBef>
              <a:spcAft>
                <a:spcPts val="0"/>
              </a:spcAft>
              <a:buNone/>
              <a:tabLst>
                <a:tab pos="0" algn="l"/>
              </a:tabLst>
            </a:pPr>
            <a:r>
              <a:rPr lang="en-US" sz="1500" dirty="0"/>
              <a:t>	</a:t>
            </a:r>
            <a:r>
              <a:rPr lang="en-US" sz="1500" dirty="0" smtClean="0"/>
              <a:t>								output = </a:t>
            </a:r>
            <a:r>
              <a:rPr lang="en-US" sz="1500" b="1" dirty="0" smtClean="0"/>
              <a:t>convolve</a:t>
            </a:r>
            <a:r>
              <a:rPr lang="en-US" sz="1500" dirty="0" smtClean="0"/>
              <a:t>( required, provided )</a:t>
            </a:r>
          </a:p>
          <a:p>
            <a:pPr marL="0" indent="0" defTabSz="91440">
              <a:lnSpc>
                <a:spcPct val="100000"/>
              </a:lnSpc>
              <a:spcBef>
                <a:spcPts val="0"/>
              </a:spcBef>
              <a:spcAft>
                <a:spcPts val="0"/>
              </a:spcAft>
              <a:buNone/>
              <a:tabLst>
                <a:tab pos="0" algn="l"/>
              </a:tabLst>
            </a:pPr>
            <a:r>
              <a:rPr lang="en-US" sz="1500" dirty="0"/>
              <a:t>	</a:t>
            </a:r>
            <a:r>
              <a:rPr lang="en-US" sz="1500" dirty="0" smtClean="0"/>
              <a:t>								remaining = provided – output</a:t>
            </a:r>
          </a:p>
          <a:p>
            <a:pPr marL="0" indent="0" defTabSz="91440">
              <a:lnSpc>
                <a:spcPct val="100000"/>
              </a:lnSpc>
              <a:spcBef>
                <a:spcPts val="0"/>
              </a:spcBef>
              <a:spcAft>
                <a:spcPts val="0"/>
              </a:spcAft>
              <a:buNone/>
              <a:tabLst>
                <a:tab pos="0" algn="l"/>
              </a:tabLst>
            </a:pPr>
            <a:r>
              <a:rPr lang="en-US" sz="1500" dirty="0"/>
              <a:t>	</a:t>
            </a:r>
            <a:r>
              <a:rPr lang="en-US" sz="1500" dirty="0" smtClean="0"/>
              <a:t>								received = </a:t>
            </a:r>
            <a:r>
              <a:rPr lang="en-US" sz="1500" b="1" dirty="0" smtClean="0"/>
              <a:t>delay</a:t>
            </a:r>
            <a:r>
              <a:rPr lang="en-US" sz="1500" dirty="0" smtClean="0"/>
              <a:t>( output, provided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b="1" dirty="0" smtClean="0">
                <a:solidFill>
                  <a:srgbClr val="00B050"/>
                </a:solidFill>
              </a:rPr>
              <a:t>// UPDATE </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node.</a:t>
            </a:r>
            <a:r>
              <a:rPr lang="en-US" sz="1500" b="1" dirty="0" err="1" smtClean="0"/>
              <a:t>provided</a:t>
            </a:r>
            <a:r>
              <a:rPr lang="en-US" sz="1500" dirty="0" smtClean="0"/>
              <a:t>( remaining )</a:t>
            </a:r>
          </a:p>
          <a:p>
            <a:pPr marL="0" indent="0" defTabSz="91440">
              <a:lnSpc>
                <a:spcPct val="100000"/>
              </a:lnSpc>
              <a:spcBef>
                <a:spcPts val="0"/>
              </a:spcBef>
              <a:spcAft>
                <a:spcPts val="0"/>
              </a:spcAft>
              <a:buNone/>
              <a:tabLst>
                <a:tab pos="0" algn="l"/>
              </a:tabLst>
            </a:pPr>
            <a:r>
              <a:rPr lang="en-US" sz="1500" dirty="0"/>
              <a:t>	</a:t>
            </a:r>
            <a:r>
              <a:rPr lang="en-US" sz="1500" dirty="0" smtClean="0"/>
              <a:t>								required = received</a:t>
            </a:r>
          </a:p>
          <a:p>
            <a:pPr marL="0" indent="0" defTabSz="91440">
              <a:lnSpc>
                <a:spcPct val="100000"/>
              </a:lnSpc>
              <a:spcBef>
                <a:spcPts val="0"/>
              </a:spcBef>
              <a:spcAft>
                <a:spcPts val="0"/>
              </a:spcAft>
              <a:buNone/>
              <a:tabLst>
                <a:tab pos="0" algn="l"/>
              </a:tabLst>
            </a:pPr>
            <a:r>
              <a:rPr lang="en-US" sz="1500" dirty="0"/>
              <a:t>	</a:t>
            </a:r>
            <a:r>
              <a:rPr lang="en-US" sz="1500" dirty="0" smtClean="0"/>
              <a:t>								</a:t>
            </a:r>
            <a:r>
              <a:rPr lang="en-US" sz="1500" dirty="0" err="1" smtClean="0"/>
              <a:t>transmitted_nodes.</a:t>
            </a:r>
            <a:r>
              <a:rPr lang="en-US" sz="1500" b="1" dirty="0" err="1" smtClean="0"/>
              <a:t>append</a:t>
            </a:r>
            <a:r>
              <a:rPr lang="en-US" sz="1500" dirty="0" smtClean="0"/>
              <a:t>( node )					</a:t>
            </a:r>
            <a:endParaRPr lang="en-US" sz="1500" dirty="0" smtClean="0"/>
          </a:p>
          <a:p>
            <a:pPr marL="0" indent="0" defTabSz="91440">
              <a:lnSpc>
                <a:spcPct val="100000"/>
              </a:lnSpc>
              <a:spcBef>
                <a:spcPts val="0"/>
              </a:spcBef>
              <a:spcAft>
                <a:spcPts val="0"/>
              </a:spcAft>
              <a:buNone/>
              <a:tabLst>
                <a:tab pos="0" algn="l"/>
              </a:tabLst>
            </a:pPr>
            <a:r>
              <a:rPr lang="en-US" sz="1500" dirty="0" smtClean="0"/>
              <a:t>							final = </a:t>
            </a:r>
            <a:r>
              <a:rPr lang="en-US" sz="1500" b="1" dirty="0" smtClean="0"/>
              <a:t>convolve</a:t>
            </a:r>
            <a:r>
              <a:rPr lang="en-US" sz="1500" dirty="0" smtClean="0"/>
              <a:t>( required, receiver )</a:t>
            </a:r>
          </a:p>
          <a:p>
            <a:pPr marL="0" indent="0" defTabSz="91440">
              <a:lnSpc>
                <a:spcPct val="100000"/>
              </a:lnSpc>
              <a:spcBef>
                <a:spcPts val="0"/>
              </a:spcBef>
              <a:spcAft>
                <a:spcPts val="0"/>
              </a:spcAft>
              <a:buNone/>
              <a:tabLst>
                <a:tab pos="0" algn="l"/>
              </a:tabLst>
            </a:pPr>
            <a:r>
              <a:rPr lang="en-US" sz="1500" dirty="0"/>
              <a:t>	</a:t>
            </a:r>
            <a:r>
              <a:rPr lang="en-US" sz="1500" dirty="0" smtClean="0"/>
              <a:t>						receiver = receiver – final </a:t>
            </a:r>
            <a:endParaRPr lang="en-US" sz="1500" dirty="0" smtClean="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a:t>
            </a:r>
            <a:r>
              <a:rPr lang="en-US" dirty="0"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b="1" i="0" u="none" strike="noStrike" baseline="0" dirty="0" smtClean="0">
                <a:latin typeface="NimbusRomNo9L-Regu"/>
              </a:rPr>
              <a:t>W. Emfinger </a:t>
            </a:r>
            <a:r>
              <a:rPr lang="en-US" sz="1400" b="0" i="0" u="none" strike="noStrike" baseline="0" dirty="0" smtClean="0">
                <a:latin typeface="NimbusRomNo9L-Regu"/>
              </a:rPr>
              <a:t>and G. Karsai. Modeling network medium access protocols for network quality of service analysis. In </a:t>
            </a:r>
            <a:r>
              <a:rPr lang="en-US" sz="1400" b="0" i="0" u="none" strike="noStrike" baseline="0" dirty="0" smtClean="0">
                <a:latin typeface="NimbusRomNo9L-ReguItal"/>
              </a:rPr>
              <a:t>Proceedings of the 18th IEEE Symposium on Real-Time Computing (ISORC)</a:t>
            </a:r>
            <a:r>
              <a:rPr lang="en-US" sz="1400" b="0" i="0" u="none" strike="noStrike" baseline="0" dirty="0" smtClean="0">
                <a:latin typeface="NimbusRomNo9L-Regu"/>
              </a:rPr>
              <a:t>, ISORC ’15, pages 44–47, Auckland, New Zealand, 2015. IEEE</a:t>
            </a:r>
          </a:p>
          <a:p>
            <a:r>
              <a:rPr lang="en-US" sz="1400" b="1" i="0" u="none" strike="noStrike" baseline="0" dirty="0" smtClean="0">
                <a:latin typeface="NimbusRomNo9L-Regu"/>
              </a:rPr>
              <a:t>W. Emfinger</a:t>
            </a:r>
            <a:r>
              <a:rPr lang="en-US" sz="1400" b="0" i="0" u="none" strike="noStrike" baseline="0" dirty="0" smtClean="0">
                <a:latin typeface="NimbusRomNo9L-Regu"/>
              </a:rPr>
              <a:t>, G. Karsai, A. Dubey, and A. Gokhale. Analysis, verification, and management </a:t>
            </a:r>
            <a:r>
              <a:rPr lang="en-US" sz="1400" b="0" i="0" u="none" strike="noStrike" baseline="0" dirty="0" err="1" smtClean="0">
                <a:latin typeface="NimbusRomNo9L-Regu"/>
              </a:rPr>
              <a:t>toolsuite</a:t>
            </a:r>
            <a:r>
              <a:rPr lang="en-US" sz="1400" b="0" i="0" u="none" strike="noStrike" baseline="0" dirty="0" smtClean="0">
                <a:latin typeface="NimbusRomNo9L-Regu"/>
              </a:rPr>
              <a:t> for cyber-physical applications on time-varying networks. In </a:t>
            </a:r>
            <a:r>
              <a:rPr lang="en-US" sz="1400" b="0" i="0" u="none" strike="noStrike" baseline="0" dirty="0" smtClean="0">
                <a:latin typeface="NimbusRomNo9L-ReguItal"/>
              </a:rPr>
              <a:t>Proceedings of the 4th ACM SIGBED International Workshop on Design, Modeling, and Evaluation of Cyber-Physical Systems</a:t>
            </a:r>
            <a:r>
              <a:rPr lang="en-US" sz="1400" b="0" i="0" u="none" strike="noStrike" baseline="0" dirty="0" smtClean="0">
                <a:latin typeface="NimbusRomNo9L-Regu"/>
              </a:rPr>
              <a:t>, </a:t>
            </a:r>
            <a:r>
              <a:rPr lang="en-US" sz="1400" b="0" i="0" u="none" strike="noStrike" baseline="0" dirty="0" err="1" smtClean="0">
                <a:latin typeface="NimbusRomNo9L-Regu"/>
              </a:rPr>
              <a:t>CyPhy</a:t>
            </a:r>
            <a:r>
              <a:rPr lang="en-US" sz="1400" b="0" i="0" u="none" strike="noStrike" baseline="0" dirty="0" smtClean="0">
                <a:latin typeface="NimbusRomNo9L-Regu"/>
              </a:rPr>
              <a:t> ’14, pages 44–47, New York, NY, USA, 2014. ACM</a:t>
            </a:r>
          </a:p>
          <a:p>
            <a:r>
              <a:rPr lang="en-US" sz="1400" b="1" i="0" u="none" strike="noStrike" baseline="0" dirty="0" smtClean="0">
                <a:latin typeface="NimbusRomNo9L-Regu"/>
              </a:rPr>
              <a:t>W. Emfinger</a:t>
            </a:r>
            <a:r>
              <a:rPr lang="en-US" sz="1400" b="0" i="0" u="none" strike="noStrike" baseline="0" dirty="0" smtClean="0">
                <a:latin typeface="NimbusRomNo9L-Regu"/>
              </a:rPr>
              <a:t>, P. Kumar, A. Dubey, W. Otte, A. Gokhale, G. Karsai. DREMS: A </a:t>
            </a:r>
            <a:r>
              <a:rPr lang="en-US" sz="1400" b="0" i="0" u="none" strike="noStrike" baseline="0" dirty="0" err="1" smtClean="0">
                <a:latin typeface="NimbusRomNo9L-Regu"/>
              </a:rPr>
              <a:t>Toolchain</a:t>
            </a:r>
            <a:r>
              <a:rPr lang="en-US" sz="1400" b="0" i="0" u="none" strike="noStrike" baseline="0" dirty="0" smtClean="0">
                <a:latin typeface="NimbusRomNo9L-Regu"/>
              </a:rPr>
              <a:t> for the Rapid Application Development, Integration, and Deployment of Managed Distributed Real-time Embedded Systems. In </a:t>
            </a:r>
            <a:r>
              <a:rPr lang="en-US" sz="1400" b="0" i="0" u="none" strike="noStrike" baseline="0" dirty="0" smtClean="0">
                <a:latin typeface="NimbusRomNo9L-ReguItal"/>
              </a:rPr>
              <a:t>Proceedings of the IEEE Real-Time Systems Symposium</a:t>
            </a:r>
            <a:r>
              <a:rPr lang="en-US" sz="1400" b="0" i="0" u="none" strike="noStrike" baseline="0" dirty="0" smtClean="0">
                <a:latin typeface="NimbusRomNo9L-Regu"/>
              </a:rPr>
              <a:t>, </a:t>
            </a:r>
            <a:r>
              <a:rPr lang="en-US" sz="1400" b="0" i="0" u="none" strike="noStrike" baseline="0" dirty="0" err="1" smtClean="0">
                <a:latin typeface="NimbusRomNo9L-Regu"/>
              </a:rPr>
              <a:t>RTSS@Work</a:t>
            </a:r>
            <a:r>
              <a:rPr lang="en-US" sz="1400" b="0" i="0" u="none" strike="noStrike" baseline="0" dirty="0" smtClean="0">
                <a:latin typeface="NimbusRomNo9L-Regu"/>
              </a:rPr>
              <a:t> 2013, Vancouver, Canada, 2013. IEEE</a:t>
            </a:r>
          </a:p>
          <a:p>
            <a:r>
              <a:rPr lang="en-US" sz="1400" dirty="0">
                <a:latin typeface="NimbusRomNo9L-Regu"/>
              </a:rPr>
              <a:t>P. S. Kumar, </a:t>
            </a:r>
            <a:r>
              <a:rPr lang="en-US" sz="1400" b="1" dirty="0">
                <a:latin typeface="NimbusRomNo9L-Regu"/>
              </a:rPr>
              <a:t>W. Emfinger</a:t>
            </a:r>
            <a:r>
              <a:rPr lang="en-US" sz="1400" dirty="0">
                <a:latin typeface="NimbusRomNo9L-Regu"/>
              </a:rPr>
              <a:t>, A. Kulkarni, G. Karsai, </a:t>
            </a:r>
            <a:r>
              <a:rPr lang="en-US" sz="1400" dirty="0" err="1">
                <a:latin typeface="NimbusRomNo9L-Regu"/>
              </a:rPr>
              <a:t>D.Watkins</a:t>
            </a:r>
            <a:r>
              <a:rPr lang="en-US" sz="1400" dirty="0">
                <a:latin typeface="NimbusRomNo9L-Regu"/>
              </a:rPr>
              <a:t>, B. Gasser, C. Ridgewell, and A. </a:t>
            </a:r>
            <a:r>
              <a:rPr lang="en-US" sz="1400" dirty="0" err="1">
                <a:latin typeface="NimbusRomNo9L-Regu"/>
              </a:rPr>
              <a:t>Anilkumar</a:t>
            </a:r>
            <a:r>
              <a:rPr lang="en-US" sz="1400" dirty="0">
                <a:latin typeface="NimbusRomNo9L-Regu"/>
              </a:rPr>
              <a:t>. </a:t>
            </a:r>
            <a:r>
              <a:rPr lang="en-US" sz="1400" dirty="0" err="1">
                <a:latin typeface="NimbusRomNo9L-Regu"/>
              </a:rPr>
              <a:t>Rosmod</a:t>
            </a:r>
            <a:r>
              <a:rPr lang="en-US" sz="1400" dirty="0">
                <a:latin typeface="NimbusRomNo9L-Regu"/>
              </a:rPr>
              <a:t>: A </a:t>
            </a:r>
            <a:r>
              <a:rPr lang="en-US" sz="1400" dirty="0" err="1">
                <a:latin typeface="NimbusRomNo9L-Regu"/>
              </a:rPr>
              <a:t>toolsuite</a:t>
            </a:r>
            <a:r>
              <a:rPr lang="en-US" sz="1400" dirty="0">
                <a:latin typeface="NimbusRomNo9L-Regu"/>
              </a:rPr>
              <a:t> for modeling, generating, deploying, and managing distributed real-time component-based software using </a:t>
            </a:r>
            <a:r>
              <a:rPr lang="en-US" sz="1400" dirty="0" err="1">
                <a:latin typeface="NimbusRomNo9L-Regu"/>
              </a:rPr>
              <a:t>ros</a:t>
            </a:r>
            <a:r>
              <a:rPr lang="en-US" sz="1400" dirty="0">
                <a:latin typeface="NimbusRomNo9L-Regu"/>
              </a:rPr>
              <a:t>. In Rapid System Prototyping Symposium (ESWEEK), Amsterdam, The Netherlands, </a:t>
            </a:r>
            <a:r>
              <a:rPr lang="en-US" sz="1400" dirty="0" smtClean="0">
                <a:latin typeface="NimbusRomNo9L-Regu"/>
              </a:rPr>
              <a:t>2015</a:t>
            </a:r>
            <a:endParaRPr lang="en-US" sz="1400" b="0" i="0" u="none" strike="noStrike" baseline="0" dirty="0" smtClean="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P. S. Kumar, </a:t>
            </a:r>
            <a:r>
              <a:rPr lang="en-US" sz="1400" b="1" dirty="0">
                <a:latin typeface="NimbusRomNo9L-Regu"/>
              </a:rPr>
              <a:t>W. Emfinger</a:t>
            </a:r>
            <a:r>
              <a:rPr lang="en-US" sz="1400" dirty="0">
                <a:latin typeface="NimbusRomNo9L-Regu"/>
              </a:rPr>
              <a:t>, and G. Karsai. A testbed to simulate and analyze </a:t>
            </a:r>
            <a:r>
              <a:rPr lang="en-US" sz="1400" dirty="0" smtClean="0">
                <a:latin typeface="NimbusRomNo9L-Regu"/>
              </a:rPr>
              <a:t>resilient cyber-physical </a:t>
            </a:r>
            <a:r>
              <a:rPr lang="en-US" sz="1400" dirty="0">
                <a:latin typeface="NimbusRomNo9L-Regu"/>
              </a:rPr>
              <a:t>systems. In Rapid System Prototyping Symposium (ESWEEK), 2015</a:t>
            </a:r>
            <a:endParaRPr lang="en-US" sz="1400" b="0" i="0" u="none" strike="noStrike" baseline="0" dirty="0" smtClean="0">
              <a:latin typeface="NimbusRomNo9L-Regu"/>
            </a:endParaRPr>
          </a:p>
          <a:p>
            <a:r>
              <a:rPr lang="en-US" sz="1400" b="0" i="0" u="none" strike="noStrike" baseline="0" dirty="0" smtClean="0">
                <a:latin typeface="NimbusRomNo9L-Regu"/>
              </a:rPr>
              <a:t>Pradhan S., </a:t>
            </a:r>
            <a:r>
              <a:rPr lang="en-US" sz="1400" b="1" i="0" u="none" strike="noStrike" baseline="0" dirty="0" smtClean="0">
                <a:latin typeface="NimbusRomNo9L-Regu"/>
              </a:rPr>
              <a:t>W. Emfinger</a:t>
            </a:r>
            <a:r>
              <a:rPr lang="en-US" sz="1400" b="0" i="0" u="none" strike="noStrike" baseline="0" dirty="0" smtClean="0">
                <a:latin typeface="NimbusRomNo9L-Regu"/>
              </a:rPr>
              <a:t>, A. Dubey, W. Otte, A. </a:t>
            </a:r>
            <a:r>
              <a:rPr lang="en-US" sz="1400" b="0" i="0" u="none" strike="noStrike" baseline="0" dirty="0" err="1" smtClean="0">
                <a:latin typeface="NimbusRomNo9L-Regu"/>
              </a:rPr>
              <a:t>Coglio</a:t>
            </a:r>
            <a:r>
              <a:rPr lang="en-US" sz="1400" b="0" i="0" u="none" strike="noStrike" baseline="0" dirty="0" smtClean="0">
                <a:latin typeface="NimbusRomNo9L-Regu"/>
              </a:rPr>
              <a:t>, D. Balasubramanian, </a:t>
            </a:r>
            <a:r>
              <a:rPr lang="en-US" sz="1400" b="0" i="0" u="none" strike="noStrike" baseline="0" dirty="0" err="1" smtClean="0">
                <a:latin typeface="NimbusRomNo9L-Regu"/>
              </a:rPr>
              <a:t>A.Gokhale</a:t>
            </a:r>
            <a:r>
              <a:rPr lang="en-US" sz="1400" b="0" i="0" u="none" strike="noStrike" baseline="0" dirty="0" smtClean="0">
                <a:latin typeface="NimbusRomNo9L-Regu"/>
              </a:rPr>
              <a:t>, G. Karsai. Establishing secure interactions across distributed applications in satellite clusters. In </a:t>
            </a:r>
            <a:r>
              <a:rPr lang="en-US" sz="1400" b="0" i="0" u="none" strike="noStrike" baseline="0" dirty="0" smtClean="0">
                <a:latin typeface="NimbusRomNo9L-ReguItal"/>
              </a:rPr>
              <a:t>Proceedings of the IEEE International Conference on Space Mission Challenges for Information Technology</a:t>
            </a:r>
            <a:r>
              <a:rPr lang="en-US" sz="1400" b="0" i="0" u="none" strike="noStrike" baseline="0" dirty="0" smtClean="0">
                <a:latin typeface="NimbusRomNo9L-Regu"/>
              </a:rPr>
              <a:t>, SMC-IT, 2014, Laurel, MD, USA. IEEE </a:t>
            </a:r>
          </a:p>
          <a:p>
            <a:r>
              <a:rPr lang="en-US" sz="1400" dirty="0">
                <a:latin typeface="NimbusRomNo9L-Regu"/>
              </a:rPr>
              <a:t>Balasubramanian, D., </a:t>
            </a:r>
            <a:r>
              <a:rPr lang="en-US" sz="1400" b="1" dirty="0">
                <a:latin typeface="NimbusRomNo9L-Regu"/>
              </a:rPr>
              <a:t>W. Emfinger</a:t>
            </a:r>
            <a:r>
              <a:rPr lang="en-US" sz="1400" dirty="0">
                <a:latin typeface="NimbusRomNo9L-Regu"/>
              </a:rPr>
              <a:t>, P. S. Kumar, W. Otte, A. Dubey, and G. Karsai. An application development and deployment platform for satellite clusters. In </a:t>
            </a:r>
            <a:r>
              <a:rPr lang="en-US" sz="1400" dirty="0">
                <a:latin typeface="NimbusRomNo9L-ReguItal"/>
              </a:rPr>
              <a:t>Proceedings of the Workshop on Spacecraft Flight Software</a:t>
            </a:r>
            <a:r>
              <a:rPr lang="en-US" sz="1400" dirty="0">
                <a:latin typeface="NimbusRomNo9L-Regu"/>
              </a:rPr>
              <a:t>, 2013</a:t>
            </a:r>
          </a:p>
          <a:p>
            <a:r>
              <a:rPr lang="en-US" sz="1400" dirty="0">
                <a:latin typeface="NimbusRomNo9L-Regu"/>
              </a:rPr>
              <a:t>Balasubramanian, D., A. Dubey, W. R. Otte, </a:t>
            </a:r>
            <a:r>
              <a:rPr lang="en-US" sz="1400" b="1" dirty="0">
                <a:latin typeface="NimbusRomNo9L-Regu"/>
              </a:rPr>
              <a:t>W. Emfinger</a:t>
            </a:r>
            <a:r>
              <a:rPr lang="en-US" sz="1400" dirty="0">
                <a:latin typeface="NimbusRomNo9L-Regu"/>
              </a:rPr>
              <a:t>, P. Kumar, and G. Karsai. A Rapid Testing Framework for a Mobile Cloud Infrastructure. In </a:t>
            </a:r>
            <a:r>
              <a:rPr lang="en-US" sz="1400" dirty="0">
                <a:latin typeface="NimbusRomNo9L-ReguItal"/>
              </a:rPr>
              <a:t>Proceedings of the IEEE International Symposium on Rapid System Prototyping</a:t>
            </a:r>
            <a:r>
              <a:rPr lang="en-US" sz="1400" dirty="0">
                <a:latin typeface="NimbusRomNo9L-Regu"/>
              </a:rPr>
              <a:t>, RSP, 2014. </a:t>
            </a:r>
            <a:r>
              <a:rPr lang="en-US" sz="1400" dirty="0" smtClean="0">
                <a:latin typeface="NimbusRomNo9L-Regu"/>
              </a:rPr>
              <a:t>IEEE</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644277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Autofit/>
          </a:bodyPr>
          <a:lstStyle/>
          <a:p>
            <a:r>
              <a:rPr lang="en-US" sz="1400" dirty="0">
                <a:latin typeface="NimbusRomNo9L-Regu"/>
              </a:rPr>
              <a:t>Dubey, A., </a:t>
            </a:r>
            <a:r>
              <a:rPr lang="en-US" sz="1400" b="1" dirty="0">
                <a:latin typeface="NimbusRomNo9L-Regu"/>
              </a:rPr>
              <a:t>W. Emfinger</a:t>
            </a:r>
            <a:r>
              <a:rPr lang="en-US" sz="1400" dirty="0">
                <a:latin typeface="NimbusRomNo9L-Regu"/>
              </a:rPr>
              <a:t>, A. Gokhale, G. Karsai, W. R. Otte, J. Parsons, C. Szabo, A. </a:t>
            </a:r>
            <a:r>
              <a:rPr lang="en-US" sz="1400" dirty="0" err="1">
                <a:latin typeface="NimbusRomNo9L-Regu"/>
              </a:rPr>
              <a:t>Coglio</a:t>
            </a:r>
            <a:r>
              <a:rPr lang="en-US" sz="1400" dirty="0">
                <a:latin typeface="NimbusRomNo9L-Regu"/>
              </a:rPr>
              <a:t>, E. Smith, and P. Bose. A Software Platform for Fractionated Spacecraft. In </a:t>
            </a:r>
            <a:r>
              <a:rPr lang="en-US" sz="1400" dirty="0">
                <a:latin typeface="NimbusRomNo9L-ReguItal"/>
              </a:rPr>
              <a:t>Proceedings of the 2012 IEEE Aerospace Conference</a:t>
            </a:r>
            <a:r>
              <a:rPr lang="en-US" sz="1400" dirty="0">
                <a:latin typeface="NimbusRomNo9L-Regu"/>
              </a:rPr>
              <a:t>, Big Sky, Montana, 03/2012. IEEE</a:t>
            </a:r>
          </a:p>
          <a:p>
            <a:r>
              <a:rPr lang="en-US" sz="1400" dirty="0" err="1">
                <a:latin typeface="NimbusRomNo9L-Regu"/>
              </a:rPr>
              <a:t>Levendovszky</a:t>
            </a:r>
            <a:r>
              <a:rPr lang="en-US" sz="1400" dirty="0">
                <a:latin typeface="NimbusRomNo9L-Regu"/>
              </a:rPr>
              <a:t>, T., A. Dubey, W. R. Otte, D. Balasubramanian, A. </a:t>
            </a:r>
            <a:r>
              <a:rPr lang="en-US" sz="1400" dirty="0" err="1">
                <a:latin typeface="NimbusRomNo9L-Regu"/>
              </a:rPr>
              <a:t>Coglio</a:t>
            </a:r>
            <a:r>
              <a:rPr lang="en-US" sz="1400" dirty="0">
                <a:latin typeface="NimbusRomNo9L-Regu"/>
              </a:rPr>
              <a:t>, S. </a:t>
            </a:r>
            <a:r>
              <a:rPr lang="en-US" sz="1400" dirty="0" err="1">
                <a:latin typeface="NimbusRomNo9L-Regu"/>
              </a:rPr>
              <a:t>Nyako</a:t>
            </a:r>
            <a:r>
              <a:rPr lang="en-US" sz="1400" dirty="0">
                <a:latin typeface="NimbusRomNo9L-Regu"/>
              </a:rPr>
              <a:t>, </a:t>
            </a:r>
            <a:r>
              <a:rPr lang="en-US" sz="1400" b="1" dirty="0">
                <a:latin typeface="NimbusRomNo9L-Regu"/>
              </a:rPr>
              <a:t>W. Emfinger</a:t>
            </a:r>
            <a:r>
              <a:rPr lang="en-US" sz="1400" dirty="0">
                <a:latin typeface="NimbusRomNo9L-Regu"/>
              </a:rPr>
              <a:t>, P. Kumar, A. Gokhale, and G. Karsai. DREMS: A Model-Driven Distributed Secure Information Architecture Platform for Managed Embedded Systems. In </a:t>
            </a:r>
            <a:r>
              <a:rPr lang="en-US" sz="1400" dirty="0">
                <a:latin typeface="NimbusRomNo9L-ReguItal"/>
              </a:rPr>
              <a:t>IEEE Software</a:t>
            </a:r>
            <a:r>
              <a:rPr lang="en-US" sz="1400" dirty="0">
                <a:latin typeface="NimbusRomNo9L-Regu"/>
              </a:rPr>
              <a:t>, vol. 99: IEEE Computer Society, 2014. IEEE</a:t>
            </a:r>
          </a:p>
          <a:p>
            <a:r>
              <a:rPr lang="en-US" sz="1400" dirty="0">
                <a:latin typeface="NimbusRomNo9L-Regu"/>
              </a:rPr>
              <a:t>Submitted, Awaiting Review:</a:t>
            </a:r>
          </a:p>
          <a:p>
            <a:pPr lvl="1"/>
            <a:r>
              <a:rPr lang="en-US" sz="1400" b="1" dirty="0">
                <a:latin typeface="NimbusRomNo9L-Regu"/>
              </a:rPr>
              <a:t>W. Emfinger</a:t>
            </a:r>
            <a:r>
              <a:rPr lang="en-US" sz="1400" dirty="0">
                <a:latin typeface="NimbusRomNo9L-Regu"/>
              </a:rPr>
              <a:t>, P. Kumar, A. Dubey, G. Karsai. Towards Assurances in Self-Adaptive, Dynamic, Distributed Real-time Embedded Systems. In </a:t>
            </a:r>
            <a:r>
              <a:rPr lang="en-US" sz="1400" dirty="0">
                <a:latin typeface="NimbusRomNo9L-ReguItal"/>
              </a:rPr>
              <a:t>Software Engineering for Self-Adaptive Systems: Assurances</a:t>
            </a:r>
            <a:r>
              <a:rPr lang="en-US" sz="1400" dirty="0">
                <a:latin typeface="NimbusRomNo9L-Regu"/>
              </a:rPr>
              <a:t>, 2015</a:t>
            </a:r>
            <a:r>
              <a:rPr lang="en-US" sz="1400" dirty="0" smtClean="0">
                <a:latin typeface="NimbusRomNo9L-Regu"/>
              </a:rPr>
              <a:t>.</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02189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L. Thiele, S. Chakraborty, and M. </a:t>
            </a:r>
            <a:r>
              <a:rPr lang="en-US" sz="1400" b="0" i="0" u="none" strike="noStrike" baseline="0" dirty="0" err="1" smtClean="0">
                <a:latin typeface="NimbusRomNo9L-Regu"/>
              </a:rPr>
              <a:t>Naedele</a:t>
            </a:r>
            <a:r>
              <a:rPr lang="en-US" sz="1400" b="0" i="0" u="none" strike="noStrike" baseline="0" dirty="0" smtClean="0">
                <a:latin typeface="NimbusRomNo9L-Regu"/>
              </a:rPr>
              <a:t>. Real-time calculus for scheduling hard real-time systems. In </a:t>
            </a:r>
            <a:r>
              <a:rPr lang="en-US" sz="1400" b="0" i="0" u="none" strike="noStrike" baseline="0" dirty="0" smtClean="0">
                <a:latin typeface="NimbusRomNo9L-ReguItal"/>
              </a:rPr>
              <a:t>in ISCAS</a:t>
            </a:r>
            <a:r>
              <a:rPr lang="en-US" sz="1400" b="0" i="0" u="none" strike="noStrike" baseline="0" dirty="0" smtClean="0">
                <a:latin typeface="NimbusRomNo9L-Regu"/>
              </a:rPr>
              <a:t>, pages 101–104, 2000.</a:t>
            </a:r>
          </a:p>
          <a:p>
            <a:r>
              <a:rPr lang="en-US" sz="1400" b="0" i="0" u="none" strike="noStrike" baseline="0" dirty="0" smtClean="0">
                <a:latin typeface="NimbusRomNo9L-Regu"/>
              </a:rPr>
              <a:t>A. </a:t>
            </a:r>
            <a:r>
              <a:rPr lang="en-US" sz="1400" b="0" i="0" u="none" strike="noStrike" baseline="0" dirty="0" err="1" smtClean="0">
                <a:latin typeface="NimbusRomNo9L-Regu"/>
              </a:rPr>
              <a:t>Varga</a:t>
            </a:r>
            <a:r>
              <a:rPr lang="en-US" sz="1400" b="0" i="0" u="none" strike="noStrike" baseline="0" dirty="0" smtClean="0">
                <a:latin typeface="NimbusRomNo9L-Regu"/>
              </a:rPr>
              <a:t> and R. </a:t>
            </a:r>
            <a:r>
              <a:rPr lang="en-US" sz="1400" b="0" i="0" u="none" strike="noStrike" baseline="0" dirty="0" err="1" smtClean="0">
                <a:latin typeface="NimbusRomNo9L-Regu"/>
              </a:rPr>
              <a:t>Hornig</a:t>
            </a:r>
            <a:r>
              <a:rPr lang="en-US" sz="1400" b="0" i="0" u="none" strike="noStrike" baseline="0" dirty="0" smtClean="0">
                <a:latin typeface="NimbusRomNo9L-Regu"/>
              </a:rPr>
              <a:t>. An overview of the </a:t>
            </a:r>
            <a:r>
              <a:rPr lang="en-US" sz="1400" b="0" i="0" u="none" strike="noStrike" baseline="0" dirty="0" err="1" smtClean="0">
                <a:latin typeface="NimbusRomNo9L-Regu"/>
              </a:rPr>
              <a:t>omnet</a:t>
            </a:r>
            <a:r>
              <a:rPr lang="en-US" sz="1400" b="0" i="0" u="none" strike="noStrike" baseline="0" dirty="0" smtClean="0">
                <a:latin typeface="NimbusRomNo9L-Regu"/>
              </a:rPr>
              <a:t>++ simulation environment. In </a:t>
            </a:r>
            <a:r>
              <a:rPr lang="en-US" sz="1400" b="0" i="0" u="none" strike="noStrike" baseline="0" dirty="0" err="1" smtClean="0">
                <a:latin typeface="NimbusRomNo9L-ReguItal"/>
              </a:rPr>
              <a:t>Simutools</a:t>
            </a:r>
            <a:r>
              <a:rPr lang="en-US" sz="1400" b="0" i="0" u="none" strike="noStrike" baseline="0" dirty="0" smtClean="0">
                <a:latin typeface="NimbusRomNo9L-ReguItal"/>
              </a:rPr>
              <a:t> ’08: Proceedings of the 1st international conference on Simulation tools and techniques for communications, networks and systems &amp; workshops</a:t>
            </a:r>
            <a:r>
              <a:rPr lang="en-US" sz="1400" b="0" i="0" u="none" strike="noStrike" baseline="0" dirty="0" smtClean="0">
                <a:latin typeface="NimbusRomNo9L-Regu"/>
              </a:rPr>
              <a:t>, pages 1–10, ICST, Brussels, Belgium, Belgium, 2008. ICST (Institute for Computer </a:t>
            </a:r>
            <a:r>
              <a:rPr lang="en-US" sz="1400" b="0" i="0" u="none" strike="noStrike" baseline="0" dirty="0" err="1" smtClean="0">
                <a:latin typeface="NimbusRomNo9L-Regu"/>
              </a:rPr>
              <a:t>Sciences,Social</a:t>
            </a:r>
            <a:r>
              <a:rPr lang="en-US" sz="1400" b="0" i="0" u="none" strike="noStrike" baseline="0" dirty="0" smtClean="0">
                <a:latin typeface="NimbusRomNo9L-Regu"/>
              </a:rPr>
              <a:t>-Informatics and Telecommunications Engineering).</a:t>
            </a:r>
          </a:p>
          <a:p>
            <a:r>
              <a:rPr lang="en-US" sz="1400" b="0" i="0" u="none" strike="noStrike" baseline="0" dirty="0" smtClean="0">
                <a:latin typeface="NimbusRomNo9L-Regu"/>
              </a:rPr>
              <a:t>L. Rizzo. </a:t>
            </a:r>
            <a:r>
              <a:rPr lang="en-US" sz="1400" b="0" i="0" u="none" strike="noStrike" baseline="0" dirty="0" err="1" smtClean="0">
                <a:latin typeface="NimbusRomNo9L-Regu"/>
              </a:rPr>
              <a:t>Dummynet</a:t>
            </a:r>
            <a:r>
              <a:rPr lang="en-US" sz="1400" b="0" i="0" u="none" strike="noStrike" baseline="0" dirty="0" smtClean="0">
                <a:latin typeface="NimbusRomNo9L-Regu"/>
              </a:rPr>
              <a:t> : a simple approach to the evaluation of network protocols. </a:t>
            </a:r>
            <a:r>
              <a:rPr lang="en-US" sz="1400" b="0" i="0" u="none" strike="noStrike" baseline="0" dirty="0" smtClean="0">
                <a:latin typeface="NimbusRomNo9L-ReguItal"/>
              </a:rPr>
              <a:t>ACM SIGCOMM Computer Communication Review</a:t>
            </a:r>
            <a:r>
              <a:rPr lang="en-US" sz="1400" b="0" i="0" u="none" strike="noStrike" baseline="0" dirty="0" smtClean="0">
                <a:latin typeface="NimbusRomNo9L-Regu"/>
              </a:rPr>
              <a:t>, 27(1):31–41, 1997.</a:t>
            </a:r>
          </a:p>
          <a:p>
            <a:r>
              <a:rPr lang="en-US" sz="1400" b="0" i="0" u="none" strike="noStrike" baseline="0" dirty="0" smtClean="0">
                <a:latin typeface="NimbusRomNo9L-Regu"/>
              </a:rPr>
              <a:t>D. </a:t>
            </a:r>
            <a:r>
              <a:rPr lang="en-US" sz="1400" b="0" i="0" u="none" strike="noStrike" baseline="0" dirty="0" err="1" smtClean="0">
                <a:latin typeface="NimbusRomNo9L-Regu"/>
              </a:rPr>
              <a:t>Mahrenholz</a:t>
            </a:r>
            <a:r>
              <a:rPr lang="en-US" sz="1400" b="0" i="0" u="none" strike="noStrike" baseline="0" dirty="0" smtClean="0">
                <a:latin typeface="NimbusRomNo9L-Regu"/>
              </a:rPr>
              <a:t> and S. Ivanov. Real-time network emulation with ns-2. </a:t>
            </a:r>
            <a:r>
              <a:rPr lang="en-US" sz="1400" b="0" i="0" u="none" strike="noStrike" baseline="0" dirty="0" smtClean="0">
                <a:latin typeface="NimbusRomNo9L-ReguItal"/>
              </a:rPr>
              <a:t>Proceedings- Eighth IEEE International Symposium on Distributed Simulation and Real-Time Applications, DS-RT 2004</a:t>
            </a:r>
            <a:r>
              <a:rPr lang="en-US" sz="1400" b="0" i="0" u="none" strike="noStrike" baseline="0" dirty="0" smtClean="0">
                <a:latin typeface="NimbusRomNo9L-Regu"/>
              </a:rPr>
              <a:t>, pages 29–36, 2004.</a:t>
            </a:r>
          </a:p>
          <a:p>
            <a:r>
              <a:rPr lang="en-US" sz="1400" dirty="0">
                <a:latin typeface="NimbusRomNo9L-Regu"/>
              </a:rPr>
              <a:t>J.-Y. Le </a:t>
            </a:r>
            <a:r>
              <a:rPr lang="en-US" sz="1400" dirty="0" err="1">
                <a:latin typeface="NimbusRomNo9L-Regu"/>
              </a:rPr>
              <a:t>Boudec</a:t>
            </a:r>
            <a:r>
              <a:rPr lang="en-US" sz="1400" dirty="0">
                <a:latin typeface="NimbusRomNo9L-Regu"/>
              </a:rPr>
              <a:t> and P. </a:t>
            </a:r>
            <a:r>
              <a:rPr lang="en-US" sz="1400" dirty="0" err="1">
                <a:latin typeface="NimbusRomNo9L-Regu"/>
              </a:rPr>
              <a:t>Thiran</a:t>
            </a:r>
            <a:r>
              <a:rPr lang="en-US" sz="1400" dirty="0">
                <a:latin typeface="NimbusRomNo9L-Regu"/>
              </a:rPr>
              <a:t>. </a:t>
            </a:r>
            <a:r>
              <a:rPr lang="en-US" sz="1400" dirty="0">
                <a:latin typeface="NimbusRomNo9L-ReguItal"/>
              </a:rPr>
              <a:t>Network Calculus: A Theory of Deterministic Queuing Systems for the Internet</a:t>
            </a:r>
            <a:r>
              <a:rPr lang="en-US" sz="1400" dirty="0">
                <a:latin typeface="NimbusRomNo9L-Regu"/>
              </a:rPr>
              <a:t>. Springer-</a:t>
            </a:r>
            <a:r>
              <a:rPr lang="en-US" sz="1400" dirty="0" err="1">
                <a:latin typeface="NimbusRomNo9L-Regu"/>
              </a:rPr>
              <a:t>Verlag</a:t>
            </a:r>
            <a:r>
              <a:rPr lang="en-US" sz="1400" dirty="0">
                <a:latin typeface="NimbusRomNo9L-Regu"/>
              </a:rPr>
              <a:t>, Berlin, Heidelberg, 2001</a:t>
            </a:r>
            <a:r>
              <a:rPr lang="en-US" sz="1400" dirty="0" smtClean="0">
                <a:latin typeface="NimbusRomNo9L-Regu"/>
              </a:rPr>
              <a:t>.</a:t>
            </a:r>
            <a:endParaRPr lang="en-US" sz="1400" dirty="0">
              <a:latin typeface="NimbusRomNo9L-Regu"/>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5972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400" b="0" i="0" u="none" strike="noStrike" baseline="0" dirty="0" smtClean="0">
                <a:latin typeface="NimbusRomNo9L-Regu"/>
              </a:rPr>
              <a:t>D. G. Kendall. Stochastic Processes Occurring in the Theory of Queues and their Analysis by the Method of the Imbedded Markov Chain. </a:t>
            </a:r>
            <a:r>
              <a:rPr lang="en-US" sz="1400" b="0" i="0" u="none" strike="noStrike" baseline="0" dirty="0" smtClean="0">
                <a:latin typeface="NimbusRomNo9L-ReguItal"/>
              </a:rPr>
              <a:t>The Annals of Mathematical Statistics</a:t>
            </a:r>
            <a:r>
              <a:rPr lang="en-US" sz="1400" b="0" i="0" u="none" strike="noStrike" baseline="0" dirty="0" smtClean="0">
                <a:latin typeface="NimbusRomNo9L-Regu"/>
              </a:rPr>
              <a:t>, 24(3):338–354, 1953.</a:t>
            </a:r>
          </a:p>
          <a:p>
            <a:r>
              <a:rPr lang="en-US" sz="1400" b="0" i="0" u="none" strike="noStrike" baseline="0" dirty="0" smtClean="0">
                <a:latin typeface="NimbusRomNo9L-Regu"/>
              </a:rPr>
              <a:t>Gilberto Flores Lucio, Marcos Paredes-</a:t>
            </a:r>
            <a:r>
              <a:rPr lang="en-US" sz="1400" b="0" i="0" u="none" strike="noStrike" baseline="0" dirty="0" err="1" smtClean="0">
                <a:latin typeface="NimbusRomNo9L-Regu"/>
              </a:rPr>
              <a:t>farrera</a:t>
            </a:r>
            <a:r>
              <a:rPr lang="en-US" sz="1400" b="0" i="0" u="none" strike="noStrike" baseline="0" dirty="0" smtClean="0">
                <a:latin typeface="NimbusRomNo9L-Regu"/>
              </a:rPr>
              <a:t>, Emmanuel </a:t>
            </a:r>
            <a:r>
              <a:rPr lang="en-US" sz="1400" b="0" i="0" u="none" strike="noStrike" baseline="0" dirty="0" err="1" smtClean="0">
                <a:latin typeface="NimbusRomNo9L-Regu"/>
              </a:rPr>
              <a:t>Jammeh</a:t>
            </a:r>
            <a:r>
              <a:rPr lang="en-US" sz="1400" b="0" i="0" u="none" strike="noStrike" baseline="0" dirty="0" smtClean="0">
                <a:latin typeface="NimbusRomNo9L-Regu"/>
              </a:rPr>
              <a:t>, Martin </a:t>
            </a:r>
            <a:r>
              <a:rPr lang="en-US" sz="1400" b="0" i="0" u="none" strike="noStrike" baseline="0" dirty="0" err="1" smtClean="0">
                <a:latin typeface="NimbusRomNo9L-Regu"/>
              </a:rPr>
              <a:t>Fleury</a:t>
            </a:r>
            <a:r>
              <a:rPr lang="en-US" sz="1400" b="0" i="0" u="none" strike="noStrike" baseline="0" dirty="0" smtClean="0">
                <a:latin typeface="NimbusRomNo9L-Regu"/>
              </a:rPr>
              <a:t>, and M. J. Reed. OPNET Modeler and Ns-2: Comparing the Accuracy of Network Simulators for Packet-Level Analysis using a Network </a:t>
            </a:r>
            <a:r>
              <a:rPr lang="en-US" sz="1400" b="0" i="0" u="none" strike="noStrike" baseline="0" dirty="0" err="1" smtClean="0">
                <a:latin typeface="NimbusRomNo9L-Regu"/>
              </a:rPr>
              <a:t>Testbed</a:t>
            </a:r>
            <a:r>
              <a:rPr lang="en-US" sz="1400" b="0" i="0" u="none" strike="noStrike" baseline="0" dirty="0" smtClean="0">
                <a:latin typeface="NimbusRomNo9L-Regu"/>
              </a:rPr>
              <a:t>. </a:t>
            </a:r>
            <a:r>
              <a:rPr lang="en-US" sz="1400" b="0" i="0" u="none" strike="noStrike" baseline="0" dirty="0" smtClean="0">
                <a:latin typeface="NimbusRomNo9L-ReguItal"/>
              </a:rPr>
              <a:t>3rd WEAS International Conference on Simulation, Modelling and Optimization (ICOSMO)</a:t>
            </a:r>
            <a:r>
              <a:rPr lang="en-US" sz="1400" b="0" i="0" u="none" strike="noStrike" baseline="0" dirty="0" smtClean="0">
                <a:latin typeface="NimbusRomNo9L-Regu"/>
              </a:rPr>
              <a:t>, pages 700–707, 2003.</a:t>
            </a:r>
          </a:p>
          <a:p>
            <a:r>
              <a:rPr lang="en-US" sz="1400" b="0" i="0" u="none" strike="noStrike" baseline="0" dirty="0" smtClean="0">
                <a:latin typeface="NimbusRomNo9L-Regu"/>
              </a:rPr>
              <a:t>G. </a:t>
            </a:r>
            <a:r>
              <a:rPr lang="en-US" sz="1400" b="0" i="0" u="none" strike="noStrike" baseline="0" dirty="0" err="1" smtClean="0">
                <a:latin typeface="NimbusRomNo9L-Regu"/>
              </a:rPr>
              <a:t>Giambene</a:t>
            </a:r>
            <a:r>
              <a:rPr lang="en-US" sz="1400" b="0" i="0" u="none" strike="noStrike" baseline="0" dirty="0" smtClean="0">
                <a:latin typeface="NimbusRomNo9L-Regu"/>
              </a:rPr>
              <a:t>. </a:t>
            </a:r>
            <a:r>
              <a:rPr lang="en-US" sz="1400" b="0" i="0" u="none" strike="noStrike" baseline="0" dirty="0" smtClean="0">
                <a:latin typeface="NimbusRomNo9L-ReguItal"/>
              </a:rPr>
              <a:t>Queuing Theory and Telecommunications Networks and Applications</a:t>
            </a:r>
            <a:r>
              <a:rPr lang="en-US" sz="1400" b="0" i="0" u="none" strike="noStrike" baseline="0" dirty="0" smtClean="0">
                <a:latin typeface="NimbusRomNo9L-Regu"/>
              </a:rPr>
              <a:t>. 2005.</a:t>
            </a:r>
          </a:p>
          <a:p>
            <a:r>
              <a:rPr lang="en-US" sz="1400" b="0" i="0" u="none" strike="noStrike" baseline="0" dirty="0" smtClean="0">
                <a:latin typeface="NimbusRomNo9L-Regu"/>
              </a:rPr>
              <a:t>R. L. Cruz. A calculus for network delay–I: Network elements in isolation. </a:t>
            </a:r>
            <a:r>
              <a:rPr lang="en-US" sz="1400" b="0" i="0" u="none" strike="noStrike" baseline="0" dirty="0" smtClean="0">
                <a:latin typeface="NimbusRomNo9L-ReguItal"/>
              </a:rPr>
              <a:t>IEEE Transactions on Information Theory</a:t>
            </a:r>
            <a:r>
              <a:rPr lang="en-US" sz="1400" b="0" i="0" u="none" strike="noStrike" baseline="0" dirty="0" smtClean="0">
                <a:latin typeface="NimbusRomNo9L-Regu"/>
              </a:rPr>
              <a:t>, 37(1):114–131, 1991.</a:t>
            </a:r>
          </a:p>
          <a:p>
            <a:r>
              <a:rPr lang="en-US" sz="1400" b="0" i="0" u="none" strike="noStrike" baseline="0" dirty="0" smtClean="0">
                <a:latin typeface="NimbusRomNo9L-Regu"/>
              </a:rPr>
              <a:t>O. S. Consortium et al. </a:t>
            </a:r>
            <a:r>
              <a:rPr lang="en-US" sz="1400" b="0" i="0" u="none" strike="noStrike" baseline="0" dirty="0" err="1" smtClean="0">
                <a:latin typeface="NimbusRomNo9L-Regu"/>
              </a:rPr>
              <a:t>Openflow</a:t>
            </a:r>
            <a:r>
              <a:rPr lang="en-US" sz="1400" b="0" i="0" u="none" strike="noStrike" baseline="0" dirty="0" smtClean="0">
                <a:latin typeface="NimbusRomNo9L-Regu"/>
              </a:rPr>
              <a:t> switch specification version 1.0. 0, 2009.</a:t>
            </a:r>
          </a:p>
          <a:p>
            <a:r>
              <a:rPr lang="en-US" sz="1400" b="0" i="0" u="none" strike="noStrike" baseline="0" dirty="0" smtClean="0">
                <a:latin typeface="NimbusRomNo9L-Regu"/>
              </a:rPr>
              <a:t>M. Carbone and L. Rizzo. </a:t>
            </a:r>
            <a:r>
              <a:rPr lang="en-US" sz="1400" b="0" i="0" u="none" strike="noStrike" baseline="0" dirty="0" err="1" smtClean="0">
                <a:latin typeface="NimbusRomNo9L-Regu"/>
              </a:rPr>
              <a:t>Dummynet</a:t>
            </a:r>
            <a:r>
              <a:rPr lang="en-US" sz="1400" b="0" i="0" u="none" strike="noStrike" baseline="0" dirty="0" smtClean="0">
                <a:latin typeface="NimbusRomNo9L-Regu"/>
              </a:rPr>
              <a:t> revisited, 2010</a:t>
            </a:r>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8014</TotalTime>
  <Words>4197</Words>
  <Application>Microsoft Office PowerPoint</Application>
  <PresentationFormat>On-screen Show (4:3)</PresentationFormat>
  <Paragraphs>556</Paragraphs>
  <Slides>51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Publications</vt:lpstr>
      <vt:lpstr>Publications</vt:lpstr>
      <vt:lpstr>References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1040</cp:revision>
  <cp:lastPrinted>2015-05-07T13:29:00Z</cp:lastPrinted>
  <dcterms:created xsi:type="dcterms:W3CDTF">2006-08-16T00:00:00Z</dcterms:created>
  <dcterms:modified xsi:type="dcterms:W3CDTF">2015-10-15T01:05:59Z</dcterms:modified>
</cp:coreProperties>
</file>